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Arrivals from the East. </a:t>
            </a:r>
            <a:r>
              <a:rPr lang="en-US" altLang="en-US" dirty="0" smtClean="0"/>
              <a:t>In 1853, Commodore Matthew Perry’s fleet sailed into Edo (now Tokyo) Bay. The first steam-powered warships to appear in Japanese waters caused a sensation among the Japanese. In this print done after the Meiji Restoration, the traditionally dressed local samurai go out to confront the mysterious “black ships.”</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8665BC3-C6B9-42B5-92A0-92C44E098CD4}"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897030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26.1: </a:t>
            </a:r>
            <a:r>
              <a:rPr lang="en-US" altLang="en-US" b="1" dirty="0" smtClean="0"/>
              <a:t>Unification of Italy, 1860–1870. </a:t>
            </a:r>
            <a:r>
              <a:rPr lang="en-US" altLang="en-US" dirty="0" smtClean="0"/>
              <a:t>The unification of Italy was achieved by the expansion of the kingdom of Piedmont-Sardinia, with the help of France. © Cengage Learning</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8F3E6DB-D874-4D12-9CC2-EF0B1C6CBD64}"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2872906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26.2: </a:t>
            </a:r>
            <a:r>
              <a:rPr lang="en-US" altLang="en-US" b="1" dirty="0" smtClean="0"/>
              <a:t>Unification of Germany, 1866–1871. </a:t>
            </a:r>
            <a:r>
              <a:rPr lang="en-US" altLang="en-US" dirty="0" smtClean="0"/>
              <a:t>Germany was united after a series of short, successful wars by the kingdom of Prussia against Austria in 1866 and against France in 1871. © Cengage Learning</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1D7205A-02FC-4963-BAB3-F20015E26031}"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2549598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26.3: </a:t>
            </a:r>
            <a:r>
              <a:rPr lang="en-US" altLang="en-US" b="1" dirty="0" smtClean="0"/>
              <a:t>Expansion and Modernization of Japan, 1868–1918. </a:t>
            </a:r>
            <a:r>
              <a:rPr lang="en-US" altLang="en-US" dirty="0" smtClean="0"/>
              <a:t>As Japan acquired modern industry, it followed the example of the European powers in seeking overseas colonies. Its colonial empire grew at the expense of its neighbors: Taiwan was taken from China in 1895; </a:t>
            </a:r>
            <a:r>
              <a:rPr lang="en-US" altLang="en-US" dirty="0" err="1" smtClean="0"/>
              <a:t>Karafutu</a:t>
            </a:r>
            <a:r>
              <a:rPr lang="en-US" altLang="en-US" dirty="0" smtClean="0"/>
              <a:t> (Sakhalin) was taken from Russia in 1905; and all of Korea became a colony in 1910.</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B68820D-997E-4FE5-A157-2F1F76669BEA}"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4213943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Japan’s New Army. </a:t>
            </a:r>
            <a:r>
              <a:rPr lang="en-US" altLang="en-US" dirty="0" smtClean="0"/>
              <a:t>After the Meiji Restoration in 1868, the leaders of the new government set out to make Japan “a rich country with a strong army.” They modeled the new army on the European armies of the time, with Western-style uniforms, rifles, cannon, and musical instruments.</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5776D82-C259-483E-BF53-C307DA594A41}"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400568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Doss House. </a:t>
            </a:r>
            <a:r>
              <a:rPr lang="en-US" altLang="en-US" dirty="0" smtClean="0"/>
              <a:t>Late-nineteenth-century cities showed more physical than social improvements. This painting by </a:t>
            </a:r>
            <a:r>
              <a:rPr lang="en-US" altLang="en-US" dirty="0" err="1" smtClean="0"/>
              <a:t>Makovsky</a:t>
            </a:r>
            <a:r>
              <a:rPr lang="en-US" altLang="en-US" dirty="0" smtClean="0"/>
              <a:t> of a street in St. Petersburg contrasts the broad avenue and impressive new buildings with the poverty of the crowd.</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D67C214-B59E-4CB7-BAC5-54E616E0C9EA}"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2240438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Yamagata </a:t>
            </a:r>
            <a:r>
              <a:rPr lang="en-US" altLang="en-US" b="1" dirty="0" err="1" smtClean="0"/>
              <a:t>Aritomo</a:t>
            </a:r>
            <a:r>
              <a:rPr lang="en-US" altLang="en-US" b="1" dirty="0" smtClean="0"/>
              <a:t>. </a:t>
            </a:r>
            <a:r>
              <a:rPr lang="en-US" altLang="en-US" dirty="0" smtClean="0"/>
              <a:t>One of the leaders of the Meiji Restoration.</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DE8C7EA-E763-475F-9BCD-F275DEE8170C}" type="slidenum">
              <a:rPr lang="en-US" altLang="en-US" sz="1200">
                <a:latin typeface="Calibri" pitchFamily="34" charset="0"/>
              </a:rPr>
              <a:pPr eaLnBrk="1" hangingPunct="1"/>
              <a:t>23</a:t>
            </a:fld>
            <a:endParaRPr lang="en-US" altLang="en-US" sz="1200">
              <a:latin typeface="Calibri" pitchFamily="34" charset="0"/>
            </a:endParaRPr>
          </a:p>
        </p:txBody>
      </p:sp>
    </p:spTree>
    <p:extLst>
      <p:ext uri="{BB962C8B-B14F-4D97-AF65-F5344CB8AC3E}">
        <p14:creationId xmlns:p14="http://schemas.microsoft.com/office/powerpoint/2010/main" val="216548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political events and social, cultural, and technological events from 1850 to 1900.</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2FB29C1-F30B-4155-BA19-11FACCA559B9}"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2412990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Paris Lit Up by Electricity, 1900. </a:t>
            </a:r>
            <a:r>
              <a:rPr lang="en-US" altLang="en-US" dirty="0" smtClean="0"/>
              <a:t>The electric light bulb was invented in the United States and Britain, but Paris made such extensive use of the new technology that it was nicknamed “city of lights.” To mark the Paris</a:t>
            </a:r>
            <a:r>
              <a:rPr lang="en-US" altLang="en-US" baseline="0" dirty="0" smtClean="0"/>
              <a:t> </a:t>
            </a:r>
            <a:r>
              <a:rPr lang="en-US" altLang="en-US" dirty="0" smtClean="0"/>
              <a:t>Exposition of 1900, the Eiffel Tower and all the surrounding buildings were illuminated with strings of light bulbs while powerful spotlights swept the sky.</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407E43B-F3E1-4AEC-914B-CBE8641432BF}"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217212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Emigrant Waiting Room. </a:t>
            </a:r>
            <a:r>
              <a:rPr lang="en-US" altLang="en-US" dirty="0" smtClean="0"/>
              <a:t>The opening of the western region of the United States attracted settlers from the east coast and from Europe. These migrants are waiting for a train to take them to the Black Hills of Dakota during one of the gold rushes of the late nineteenth century.</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83F9D7C-9CA3-491A-A421-DE1FCA48593D}"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3830117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Separate Spheres in Great Britain. </a:t>
            </a:r>
            <a:r>
              <a:rPr lang="en-US" altLang="en-US" dirty="0" smtClean="0"/>
              <a:t>In the Victorian Age, men and women of the middle and upper classes led largely separate lives. In </a:t>
            </a:r>
            <a:r>
              <a:rPr lang="en-US" altLang="en-US" i="1" dirty="0" smtClean="0"/>
              <a:t>Aunt Emily’s Visit </a:t>
            </a:r>
            <a:r>
              <a:rPr lang="en-US" altLang="en-US" dirty="0" smtClean="0"/>
              <a:t>(1845), we see women and children at home, tended by a servant.</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4EB45C2-6D61-4B1D-9D94-6437978FDA9A}"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334298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Separate Spheres in Great Britain. </a:t>
            </a:r>
            <a:r>
              <a:rPr lang="en-US" altLang="en-US" dirty="0" smtClean="0"/>
              <a:t>In </a:t>
            </a:r>
            <a:r>
              <a:rPr lang="en-US" altLang="en-US" i="1" dirty="0" smtClean="0"/>
              <a:t>The Royal Exchange</a:t>
            </a:r>
            <a:r>
              <a:rPr lang="en-US" altLang="en-US" dirty="0" smtClean="0"/>
              <a:t>, we see a place for men to transact business.</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C885C67-C2D9-45DB-B7B1-2D7884EDC12F}"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3395923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err="1" smtClean="0"/>
              <a:t>Emmeline</a:t>
            </a:r>
            <a:r>
              <a:rPr lang="en-US" altLang="en-US" b="1" dirty="0" smtClean="0"/>
              <a:t> Pankhurst Under Arrest. </a:t>
            </a:r>
            <a:r>
              <a:rPr lang="en-US" altLang="en-US" dirty="0" smtClean="0"/>
              <a:t>The leader of the British women’s suffrage movement frequently called attention to her cause by breaking the law to protest discrimination against women. Here she is being arrested and carried off to jail by the police.</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B180126-BA0D-4573-BE06-B679A5D9043D}"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612637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Sewing Machine. </a:t>
            </a:r>
            <a:r>
              <a:rPr lang="en-US" altLang="en-US" dirty="0" smtClean="0"/>
              <a:t>The Japanese imported many innovations from the West after the Meiji Restoration of 1868. Among the most popular were Western-style clothing and sewing machines.</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46554E9-75D7-4611-87D3-9A76586E40DF}"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4138359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Mikhail Bakunin. </a:t>
            </a:r>
            <a:r>
              <a:rPr lang="en-US" altLang="en-US" dirty="0" smtClean="0"/>
              <a:t>Anarchist, intellectual, and political rival of Karl Marx.</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1CB3229-4E61-4749-8635-5F7C5E515C18}"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37289790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pPr>
            <a:r>
              <a:rPr lang="en-US" altLang="en-US" sz="3200" dirty="0" smtClean="0">
                <a:latin typeface="Arial" pitchFamily="34" charset="0"/>
              </a:rPr>
              <a:t>Chapter 26</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New Power Balance, 1850-1900</a:t>
            </a:r>
          </a:p>
        </p:txBody>
      </p:sp>
    </p:spTree>
    <p:extLst>
      <p:ext uri="{BB962C8B-B14F-4D97-AF65-F5344CB8AC3E}">
        <p14:creationId xmlns:p14="http://schemas.microsoft.com/office/powerpoint/2010/main" val="1555400026"/>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err="1" smtClean="0"/>
              <a:t>Emmeline</a:t>
            </a:r>
            <a:r>
              <a:rPr lang="en-US" altLang="en-US" sz="2600" dirty="0" smtClean="0"/>
              <a:t> Pankhurst Under Arrest</a:t>
            </a:r>
            <a:endParaRPr lang="en-US" sz="2600" dirty="0"/>
          </a:p>
        </p:txBody>
      </p:sp>
      <p:pic>
        <p:nvPicPr>
          <p:cNvPr id="19457" name="Picture 1" descr="Emmeline Pankhurst Under Arrest. The leader of the British women’s suffrage movement frequently called attention to her cause by breaking the law to protest discrimination against women. Here she is being arrested and carried off to jail by the poli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492442"/>
            <a:ext cx="8287407" cy="613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8187"/>
            <a:ext cx="609600" cy="276999"/>
          </a:xfrm>
        </p:spPr>
        <p:txBody>
          <a:bodyPr/>
          <a:lstStyle/>
          <a:p>
            <a:r>
              <a:rPr lang="en-US" altLang="en-US" sz="1200" b="1" dirty="0" smtClean="0"/>
              <a:t> p732</a:t>
            </a:r>
          </a:p>
        </p:txBody>
      </p:sp>
    </p:spTree>
    <p:extLst>
      <p:ext uri="{BB962C8B-B14F-4D97-AF65-F5344CB8AC3E}">
        <p14:creationId xmlns:p14="http://schemas.microsoft.com/office/powerpoint/2010/main" val="3160671"/>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7772400" cy="492443"/>
          </a:xfrm>
        </p:spPr>
        <p:txBody>
          <a:bodyPr/>
          <a:lstStyle/>
          <a:p>
            <a:r>
              <a:rPr lang="en-US" altLang="en-US" sz="2600" dirty="0" smtClean="0"/>
              <a:t>The Sewing Machine</a:t>
            </a:r>
            <a:endParaRPr lang="en-US" sz="2600" dirty="0"/>
          </a:p>
        </p:txBody>
      </p:sp>
      <p:pic>
        <p:nvPicPr>
          <p:cNvPr id="21505" name="Picture 1" descr="The Sewing Machine. The Japanese imported many innovations from the West after the Meiji Restoration of 1868. Among the most popular were Western-style clothing and sewing machin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397000"/>
            <a:ext cx="86360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95236"/>
            <a:ext cx="609600" cy="276999"/>
          </a:xfrm>
        </p:spPr>
        <p:txBody>
          <a:bodyPr/>
          <a:lstStyle/>
          <a:p>
            <a:r>
              <a:rPr lang="en-US" altLang="en-US" sz="1200" b="1" dirty="0" smtClean="0"/>
              <a:t> p733</a:t>
            </a:r>
          </a:p>
        </p:txBody>
      </p:sp>
    </p:spTree>
    <p:extLst>
      <p:ext uri="{BB962C8B-B14F-4D97-AF65-F5344CB8AC3E}">
        <p14:creationId xmlns:p14="http://schemas.microsoft.com/office/powerpoint/2010/main" val="169795822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Socialism and Labor Movements</a:t>
            </a:r>
          </a:p>
        </p:txBody>
      </p:sp>
      <p:sp>
        <p:nvSpPr>
          <p:cNvPr id="23554" name="Rectangle 3"/>
          <p:cNvSpPr>
            <a:spLocks noGrp="1" noChangeArrowheads="1"/>
          </p:cNvSpPr>
          <p:nvPr>
            <p:ph type="body" idx="1"/>
          </p:nvPr>
        </p:nvSpPr>
        <p:spPr>
          <a:xfrm>
            <a:off x="685800" y="1752600"/>
            <a:ext cx="7772400" cy="3933825"/>
          </a:xfrm>
          <a:noFill/>
        </p:spPr>
        <p:txBody>
          <a:bodyPr/>
          <a:lstStyle/>
          <a:p>
            <a:pPr eaLnBrk="1" hangingPunct="1">
              <a:buFontTx/>
              <a:buChar char="•"/>
            </a:pPr>
            <a:r>
              <a:rPr lang="en-US" altLang="en-US" dirty="0" smtClean="0">
                <a:latin typeface="Arial" pitchFamily="34" charset="0"/>
              </a:rPr>
              <a:t>Revolutionary Alternatives</a:t>
            </a:r>
          </a:p>
          <a:p>
            <a:pPr marL="1085850" lvl="1" indent="-342900" eaLnBrk="1" hangingPunct="1">
              <a:buFontTx/>
              <a:buChar char="•"/>
            </a:pPr>
            <a:r>
              <a:rPr lang="en-US" altLang="en-US" dirty="0" smtClean="0">
                <a:latin typeface="Arial" pitchFamily="34" charset="0"/>
              </a:rPr>
              <a:t>Marxist theory</a:t>
            </a:r>
          </a:p>
          <a:p>
            <a:pPr marL="1085850" lvl="1" indent="-342900" eaLnBrk="1" hangingPunct="1">
              <a:buFontTx/>
              <a:buChar char="•"/>
            </a:pPr>
            <a:r>
              <a:rPr lang="en-US" altLang="en-US" dirty="0" smtClean="0">
                <a:latin typeface="Arial" pitchFamily="34" charset="0"/>
              </a:rPr>
              <a:t>Anarchism and revolutionary violence</a:t>
            </a:r>
          </a:p>
          <a:p>
            <a:pPr eaLnBrk="1" hangingPunct="1">
              <a:buFontTx/>
              <a:buChar char="•"/>
            </a:pPr>
            <a:r>
              <a:rPr lang="en-US" altLang="en-US" dirty="0" smtClean="0">
                <a:latin typeface="Arial" pitchFamily="34" charset="0"/>
              </a:rPr>
              <a:t>Labor Unions and Movements</a:t>
            </a:r>
          </a:p>
          <a:p>
            <a:pPr marL="1085850" lvl="1" indent="-342900" eaLnBrk="1" hangingPunct="1">
              <a:buFontTx/>
              <a:buChar char="•"/>
            </a:pPr>
            <a:r>
              <a:rPr lang="en-US" altLang="en-US" dirty="0" smtClean="0">
                <a:latin typeface="Arial" pitchFamily="34" charset="0"/>
              </a:rPr>
              <a:t>From “friendly societies” to political parties</a:t>
            </a:r>
          </a:p>
        </p:txBody>
      </p:sp>
    </p:spTree>
    <p:extLst>
      <p:ext uri="{BB962C8B-B14F-4D97-AF65-F5344CB8AC3E}">
        <p14:creationId xmlns:p14="http://schemas.microsoft.com/office/powerpoint/2010/main" val="894714837"/>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398"/>
            <a:ext cx="7772400" cy="492443"/>
          </a:xfrm>
        </p:spPr>
        <p:txBody>
          <a:bodyPr/>
          <a:lstStyle/>
          <a:p>
            <a:r>
              <a:rPr lang="en-US" altLang="en-US" sz="2600" dirty="0" smtClean="0"/>
              <a:t>Mikhail Bakunin</a:t>
            </a:r>
            <a:endParaRPr lang="en-US" sz="2600" dirty="0"/>
          </a:p>
        </p:txBody>
      </p:sp>
      <p:pic>
        <p:nvPicPr>
          <p:cNvPr id="24577" name="Picture 1" descr="Mikhail Bakunin. Anarchist, intellectual, and political rival of Karl Marx."/>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79500" y="431800"/>
            <a:ext cx="69850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p735</a:t>
            </a:r>
          </a:p>
        </p:txBody>
      </p:sp>
    </p:spTree>
    <p:extLst>
      <p:ext uri="{BB962C8B-B14F-4D97-AF65-F5344CB8AC3E}">
        <p14:creationId xmlns:p14="http://schemas.microsoft.com/office/powerpoint/2010/main" val="2941093173"/>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Nationalism and the Rise of Italy, Germany, and Japan</a:t>
            </a:r>
          </a:p>
        </p:txBody>
      </p:sp>
      <p:sp>
        <p:nvSpPr>
          <p:cNvPr id="26626" name="Rectangle 3"/>
          <p:cNvSpPr>
            <a:spLocks noGrp="1" noChangeArrowheads="1"/>
          </p:cNvSpPr>
          <p:nvPr>
            <p:ph type="body" idx="1"/>
          </p:nvPr>
        </p:nvSpPr>
        <p:spPr>
          <a:xfrm>
            <a:off x="685800" y="1752600"/>
            <a:ext cx="7772400" cy="3933384"/>
          </a:xfrm>
          <a:noFill/>
        </p:spPr>
        <p:txBody>
          <a:bodyPr/>
          <a:lstStyle/>
          <a:p>
            <a:pPr eaLnBrk="1" hangingPunct="1">
              <a:buFontTx/>
              <a:buChar char="•"/>
            </a:pPr>
            <a:r>
              <a:rPr lang="en-US" altLang="en-US" dirty="0" smtClean="0">
                <a:latin typeface="Arial" pitchFamily="34" charset="0"/>
              </a:rPr>
              <a:t>Language and National Identity in Europe Before 1871</a:t>
            </a:r>
          </a:p>
          <a:p>
            <a:pPr marL="1085850" lvl="1" indent="-342900" eaLnBrk="1" hangingPunct="1">
              <a:buFontTx/>
              <a:buChar char="•"/>
            </a:pPr>
            <a:r>
              <a:rPr lang="en-US" altLang="en-US" dirty="0" smtClean="0">
                <a:latin typeface="Arial" pitchFamily="34" charset="0"/>
              </a:rPr>
              <a:t>Nationalism, liberalism and conservatism</a:t>
            </a:r>
          </a:p>
          <a:p>
            <a:pPr eaLnBrk="1" hangingPunct="1">
              <a:buFontTx/>
              <a:buChar char="•"/>
            </a:pPr>
            <a:r>
              <a:rPr lang="en-US" altLang="en-US" dirty="0" smtClean="0">
                <a:latin typeface="Arial" pitchFamily="34" charset="0"/>
              </a:rPr>
              <a:t>The Unification of Italy, 1860–1870</a:t>
            </a:r>
          </a:p>
          <a:p>
            <a:pPr marL="1085850" lvl="1" indent="-342900" eaLnBrk="1" hangingPunct="1">
              <a:buFontTx/>
              <a:buChar char="•"/>
            </a:pPr>
            <a:r>
              <a:rPr lang="en-US" altLang="en-US" dirty="0" smtClean="0">
                <a:latin typeface="Arial" pitchFamily="34" charset="0"/>
              </a:rPr>
              <a:t>Cavour and Garibaldi</a:t>
            </a:r>
          </a:p>
          <a:p>
            <a:pPr marL="1085850" lvl="1" indent="-342900" eaLnBrk="1" hangingPunct="1">
              <a:buFontTx/>
              <a:buChar char="•"/>
            </a:pPr>
            <a:r>
              <a:rPr lang="en-US" altLang="en-US" dirty="0" smtClean="0">
                <a:latin typeface="Arial" pitchFamily="34" charset="0"/>
              </a:rPr>
              <a:t>Piedmont</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302192159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Unification of Italy, 1860–1870</a:t>
            </a:r>
            <a:endParaRPr lang="en-US" sz="2600" dirty="0"/>
          </a:p>
        </p:txBody>
      </p:sp>
      <p:pic>
        <p:nvPicPr>
          <p:cNvPr id="27649" name="Picture 1" descr="Map 27.1: Unification of Italy, 1860–1870. The unification of Italy was achieved by the expansion of the kingdom of Piedmont-Sardinia, with the help of Fran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51000" y="431800"/>
            <a:ext cx="58293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75139"/>
            <a:ext cx="1295400" cy="276999"/>
          </a:xfrm>
        </p:spPr>
        <p:txBody>
          <a:bodyPr/>
          <a:lstStyle/>
          <a:p>
            <a:r>
              <a:rPr lang="en-US" altLang="en-US" sz="1200" b="1" dirty="0" smtClean="0"/>
              <a:t>Map 26.1 p737</a:t>
            </a:r>
          </a:p>
        </p:txBody>
      </p:sp>
    </p:spTree>
    <p:extLst>
      <p:ext uri="{BB962C8B-B14F-4D97-AF65-F5344CB8AC3E}">
        <p14:creationId xmlns:p14="http://schemas.microsoft.com/office/powerpoint/2010/main" val="3665388668"/>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Unification of Germany, 1866–1871</a:t>
            </a:r>
            <a:endParaRPr lang="en-US" sz="2600" dirty="0"/>
          </a:p>
        </p:txBody>
      </p:sp>
      <p:pic>
        <p:nvPicPr>
          <p:cNvPr id="29697" name="Picture 1" descr="Map 27.2: Unification of Germany, 1866–1871. Germany was united after a series of short, successful wars by the kingdom of Prussia against Austria in 1866 and against France in 1871."/>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82700" y="431800"/>
            <a:ext cx="65786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604000"/>
            <a:ext cx="1219200" cy="276999"/>
          </a:xfrm>
        </p:spPr>
        <p:txBody>
          <a:bodyPr/>
          <a:lstStyle/>
          <a:p>
            <a:r>
              <a:rPr lang="en-US" altLang="en-US" sz="1200" b="1" dirty="0" smtClean="0"/>
              <a:t>Map 26.2 p739</a:t>
            </a:r>
          </a:p>
        </p:txBody>
      </p:sp>
    </p:spTree>
    <p:extLst>
      <p:ext uri="{BB962C8B-B14F-4D97-AF65-F5344CB8AC3E}">
        <p14:creationId xmlns:p14="http://schemas.microsoft.com/office/powerpoint/2010/main" val="46796117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685800" y="214580"/>
            <a:ext cx="7772400" cy="1323439"/>
          </a:xfrm>
        </p:spPr>
        <p:txBody>
          <a:bodyPr/>
          <a:lstStyle/>
          <a:p>
            <a:pPr eaLnBrk="1" hangingPunct="1"/>
            <a:r>
              <a:rPr lang="en-US" altLang="en-US" sz="4000" dirty="0" smtClean="0">
                <a:solidFill>
                  <a:schemeClr val="tx1"/>
                </a:solidFill>
                <a:latin typeface="Arial" pitchFamily="34" charset="0"/>
              </a:rPr>
              <a:t>Nationalism and the Rise of Italy, Germany, and Japan (continued)</a:t>
            </a:r>
            <a:endParaRPr lang="en-US" altLang="en-US" sz="4000" dirty="0" smtClean="0">
              <a:latin typeface="Arial" pitchFamily="34" charset="0"/>
            </a:endParaRPr>
          </a:p>
        </p:txBody>
      </p:sp>
      <p:sp>
        <p:nvSpPr>
          <p:cNvPr id="31746" name="Content Placeholder 2"/>
          <p:cNvSpPr>
            <a:spLocks noGrp="1"/>
          </p:cNvSpPr>
          <p:nvPr>
            <p:ph idx="1"/>
          </p:nvPr>
        </p:nvSpPr>
        <p:spPr>
          <a:xfrm>
            <a:off x="685800" y="1600200"/>
            <a:ext cx="8153400" cy="4918075"/>
          </a:xfrm>
        </p:spPr>
        <p:txBody>
          <a:bodyPr/>
          <a:lstStyle/>
          <a:p>
            <a:pPr marL="0" indent="0" eaLnBrk="1" hangingPunct="1">
              <a:buFontTx/>
              <a:buChar char="•"/>
            </a:pPr>
            <a:r>
              <a:rPr lang="en-US" altLang="en-US" dirty="0" smtClean="0">
                <a:latin typeface="Arial" pitchFamily="34" charset="0"/>
              </a:rPr>
              <a:t> The Unification of Germany, 1866-1871</a:t>
            </a:r>
          </a:p>
          <a:p>
            <a:pPr marL="800100" lvl="2" indent="0" eaLnBrk="1" hangingPunct="1"/>
            <a:r>
              <a:rPr lang="en-US" altLang="en-US" dirty="0" smtClean="0">
                <a:latin typeface="Arial" pitchFamily="34" charset="0"/>
              </a:rPr>
              <a:t> Prussia</a:t>
            </a:r>
          </a:p>
          <a:p>
            <a:pPr marL="800100" lvl="2" indent="0" eaLnBrk="1" hangingPunct="1"/>
            <a:r>
              <a:rPr lang="en-US" altLang="en-US" dirty="0" smtClean="0">
                <a:latin typeface="Arial" pitchFamily="34" charset="0"/>
              </a:rPr>
              <a:t> Otto von Bismarck: diplomacy and war</a:t>
            </a:r>
          </a:p>
          <a:p>
            <a:pPr marL="0" indent="0" eaLnBrk="1" hangingPunct="1">
              <a:buFontTx/>
              <a:buChar char="•"/>
            </a:pPr>
            <a:r>
              <a:rPr lang="en-US" altLang="en-US" dirty="0" smtClean="0">
                <a:latin typeface="Arial" pitchFamily="34" charset="0"/>
              </a:rPr>
              <a:t> The West Challenges Japan</a:t>
            </a:r>
          </a:p>
          <a:p>
            <a:pPr marL="800100" lvl="2" indent="0" eaLnBrk="1" hangingPunct="1"/>
            <a:r>
              <a:rPr lang="en-US" altLang="en-US" dirty="0" smtClean="0">
                <a:latin typeface="Arial" pitchFamily="34" charset="0"/>
              </a:rPr>
              <a:t> End of Tokugawa </a:t>
            </a:r>
            <a:r>
              <a:rPr lang="en-US" altLang="en-US" dirty="0" err="1" smtClean="0">
                <a:latin typeface="Arial" pitchFamily="34" charset="0"/>
              </a:rPr>
              <a:t>Shogunate</a:t>
            </a:r>
            <a:endParaRPr lang="en-US" altLang="en-US" dirty="0" smtClean="0">
              <a:latin typeface="Arial" pitchFamily="34" charset="0"/>
            </a:endParaRPr>
          </a:p>
          <a:p>
            <a:pPr marL="0" indent="0" eaLnBrk="1" hangingPunct="1">
              <a:buFontTx/>
              <a:buChar char="•"/>
            </a:pPr>
            <a:r>
              <a:rPr lang="en-US" altLang="en-US" dirty="0" smtClean="0">
                <a:latin typeface="Arial" pitchFamily="34" charset="0"/>
              </a:rPr>
              <a:t> The Meiji Restoration and the Modernization of Japan, 1868-1894</a:t>
            </a:r>
          </a:p>
          <a:p>
            <a:pPr marL="800100" lvl="2" indent="0" eaLnBrk="1" hangingPunct="1"/>
            <a:r>
              <a:rPr lang="en-US" altLang="en-US" dirty="0" smtClean="0">
                <a:latin typeface="Arial" pitchFamily="34" charset="0"/>
              </a:rPr>
              <a:t> Modernization as westernization</a:t>
            </a:r>
          </a:p>
          <a:p>
            <a:pPr marL="0" indent="0" eaLnBrk="1" hangingPunct="1">
              <a:buFontTx/>
              <a:buChar char="•"/>
            </a:pPr>
            <a:r>
              <a:rPr lang="en-US" altLang="en-US" dirty="0" smtClean="0">
                <a:latin typeface="Arial" pitchFamily="34" charset="0"/>
              </a:rPr>
              <a:t> Nationalism and Social Darwinism</a:t>
            </a:r>
          </a:p>
        </p:txBody>
      </p:sp>
    </p:spTree>
    <p:extLst>
      <p:ext uri="{BB962C8B-B14F-4D97-AF65-F5344CB8AC3E}">
        <p14:creationId xmlns:p14="http://schemas.microsoft.com/office/powerpoint/2010/main" val="3590580597"/>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23446"/>
            <a:ext cx="7772400" cy="492443"/>
          </a:xfrm>
        </p:spPr>
        <p:txBody>
          <a:bodyPr/>
          <a:lstStyle/>
          <a:p>
            <a:r>
              <a:rPr lang="en-US" altLang="en-US" sz="2600" dirty="0" smtClean="0"/>
              <a:t>Expansion and Modernization of Japan, 1868–1918</a:t>
            </a:r>
            <a:endParaRPr lang="en-US" sz="2600" dirty="0"/>
          </a:p>
        </p:txBody>
      </p:sp>
      <p:pic>
        <p:nvPicPr>
          <p:cNvPr id="32769" name="Picture 1" descr="Map 27.3: Expansion and Modernization of Japan, 1868–1918. As Japan acquired modern industry, it followed the example of the European powers in seeking overseas colonies. Its colonial empire grew at the expense of its neighbors: Taiwan was taken from China in 1895; Karafutu (Sakhalin) was taken from Russia in 1905; and all of Korea became a colony in 19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31800"/>
            <a:ext cx="68834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605285"/>
            <a:ext cx="1219200" cy="276999"/>
          </a:xfrm>
        </p:spPr>
        <p:txBody>
          <a:bodyPr/>
          <a:lstStyle/>
          <a:p>
            <a:r>
              <a:rPr lang="en-US" altLang="en-US" sz="1200" b="1" dirty="0" smtClean="0"/>
              <a:t>Map 26.3 p742</a:t>
            </a:r>
          </a:p>
        </p:txBody>
      </p:sp>
    </p:spTree>
    <p:extLst>
      <p:ext uri="{BB962C8B-B14F-4D97-AF65-F5344CB8AC3E}">
        <p14:creationId xmlns:p14="http://schemas.microsoft.com/office/powerpoint/2010/main" val="21941111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13398"/>
            <a:ext cx="7772400" cy="492443"/>
          </a:xfrm>
        </p:spPr>
        <p:txBody>
          <a:bodyPr/>
          <a:lstStyle/>
          <a:p>
            <a:r>
              <a:rPr lang="en-US" altLang="en-US" sz="2600" dirty="0" smtClean="0"/>
              <a:t>Japan’s New Army</a:t>
            </a:r>
            <a:endParaRPr lang="en-US" sz="2600" dirty="0"/>
          </a:p>
        </p:txBody>
      </p:sp>
      <p:pic>
        <p:nvPicPr>
          <p:cNvPr id="34817" name="Picture 1" descr="Japan’s New Army. After the Meiji Restoration in 1868, the leaders of the new government set out to make Japan “a rich country with a strong army.” They modeled the new army on the European armies of the time, with Western-style uniforms, rifles, cannon, and musical instrumen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25700" y="508000"/>
            <a:ext cx="42799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6912" y="6581001"/>
            <a:ext cx="609600" cy="276999"/>
          </a:xfrm>
        </p:spPr>
        <p:txBody>
          <a:bodyPr/>
          <a:lstStyle/>
          <a:p>
            <a:r>
              <a:rPr lang="en-US" altLang="en-US" sz="1200" b="1" dirty="0" smtClean="0"/>
              <a:t> p743</a:t>
            </a:r>
          </a:p>
        </p:txBody>
      </p:sp>
    </p:spTree>
    <p:extLst>
      <p:ext uri="{BB962C8B-B14F-4D97-AF65-F5344CB8AC3E}">
        <p14:creationId xmlns:p14="http://schemas.microsoft.com/office/powerpoint/2010/main" val="2610318428"/>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26636"/>
            <a:ext cx="7772400" cy="492443"/>
          </a:xfrm>
        </p:spPr>
        <p:txBody>
          <a:bodyPr/>
          <a:lstStyle/>
          <a:p>
            <a:r>
              <a:rPr lang="en-US" altLang="en-US" sz="2600" dirty="0" smtClean="0"/>
              <a:t>Arrivals from the East</a:t>
            </a:r>
            <a:endParaRPr lang="en-US" sz="2600" dirty="0"/>
          </a:p>
        </p:txBody>
      </p:sp>
      <p:pic>
        <p:nvPicPr>
          <p:cNvPr id="5121" name="Picture 1" descr="Arrivals from the East. In 1853, Commodore Matthew Perry’s fleet sailed into Edo (now Tokyo) Bay. The first steam-powered warships to appear in Japanese waters caused a sensation among the Japanese. In this print done after the Meiji Restoration, the traditionally dressed local samurai go out to confront the mysterious “black ship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27100"/>
            <a:ext cx="86360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p722</a:t>
            </a:r>
          </a:p>
        </p:txBody>
      </p:sp>
    </p:spTree>
    <p:extLst>
      <p:ext uri="{BB962C8B-B14F-4D97-AF65-F5344CB8AC3E}">
        <p14:creationId xmlns:p14="http://schemas.microsoft.com/office/powerpoint/2010/main" val="2093739565"/>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The Great Powers of Europe, 1871–1900</a:t>
            </a:r>
          </a:p>
        </p:txBody>
      </p:sp>
      <p:sp>
        <p:nvSpPr>
          <p:cNvPr id="36866" name="Rectangle 3"/>
          <p:cNvSpPr>
            <a:spLocks noGrp="1" noChangeArrowheads="1"/>
          </p:cNvSpPr>
          <p:nvPr>
            <p:ph type="body" idx="1"/>
          </p:nvPr>
        </p:nvSpPr>
        <p:spPr>
          <a:xfrm>
            <a:off x="685800" y="1752600"/>
            <a:ext cx="8001000" cy="4524375"/>
          </a:xfrm>
          <a:noFill/>
        </p:spPr>
        <p:txBody>
          <a:bodyPr/>
          <a:lstStyle/>
          <a:p>
            <a:pPr eaLnBrk="1" hangingPunct="1">
              <a:buFontTx/>
              <a:buChar char="•"/>
            </a:pPr>
            <a:r>
              <a:rPr lang="en-US" altLang="en-US" dirty="0" smtClean="0">
                <a:latin typeface="Arial" pitchFamily="34" charset="0"/>
              </a:rPr>
              <a:t>Germany at the Center of Europe</a:t>
            </a:r>
          </a:p>
          <a:p>
            <a:pPr marL="1085850" lvl="1" indent="-342900" eaLnBrk="1" hangingPunct="1">
              <a:buFontTx/>
              <a:buChar char="•"/>
            </a:pPr>
            <a:r>
              <a:rPr lang="en-US" altLang="en-US" dirty="0" smtClean="0">
                <a:latin typeface="Arial" pitchFamily="34" charset="0"/>
              </a:rPr>
              <a:t>Bismarck vs. Wilhelm II</a:t>
            </a:r>
          </a:p>
          <a:p>
            <a:pPr eaLnBrk="1" hangingPunct="1">
              <a:buFontTx/>
              <a:buChar char="•"/>
            </a:pPr>
            <a:r>
              <a:rPr lang="en-US" altLang="en-US" dirty="0" smtClean="0">
                <a:latin typeface="Arial" pitchFamily="34" charset="0"/>
              </a:rPr>
              <a:t>The Liberal Powers: France and Great Britain</a:t>
            </a:r>
          </a:p>
          <a:p>
            <a:pPr marL="1085850" lvl="1" indent="-342900" eaLnBrk="1" hangingPunct="1">
              <a:buFontTx/>
              <a:buChar char="•"/>
            </a:pPr>
            <a:r>
              <a:rPr lang="en-US" altLang="en-US" dirty="0" smtClean="0">
                <a:latin typeface="Arial" pitchFamily="34" charset="0"/>
              </a:rPr>
              <a:t>Declining power and colonial troubles</a:t>
            </a:r>
          </a:p>
          <a:p>
            <a:pPr eaLnBrk="1" hangingPunct="1">
              <a:buFontTx/>
              <a:buChar char="•"/>
            </a:pPr>
            <a:r>
              <a:rPr lang="en-US" altLang="en-US" dirty="0" smtClean="0">
                <a:latin typeface="Arial" pitchFamily="34" charset="0"/>
              </a:rPr>
              <a:t>The Conservative Powers: Russia and Austria-Hungary</a:t>
            </a:r>
          </a:p>
          <a:p>
            <a:pPr marL="1085850" lvl="1" indent="-342900" eaLnBrk="1" hangingPunct="1">
              <a:buFontTx/>
              <a:buChar char="•"/>
            </a:pPr>
            <a:r>
              <a:rPr lang="en-US" altLang="en-US" dirty="0" smtClean="0">
                <a:latin typeface="Arial" pitchFamily="34" charset="0"/>
              </a:rPr>
              <a:t>Ethnic diversity and instability</a:t>
            </a:r>
          </a:p>
        </p:txBody>
      </p:sp>
    </p:spTree>
    <p:extLst>
      <p:ext uri="{BB962C8B-B14F-4D97-AF65-F5344CB8AC3E}">
        <p14:creationId xmlns:p14="http://schemas.microsoft.com/office/powerpoint/2010/main" val="2558242619"/>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2582"/>
            <a:ext cx="7772400" cy="492443"/>
          </a:xfrm>
        </p:spPr>
        <p:txBody>
          <a:bodyPr/>
          <a:lstStyle/>
          <a:p>
            <a:r>
              <a:rPr lang="en-US" altLang="en-US" sz="2600" dirty="0" smtClean="0"/>
              <a:t>The Doss House</a:t>
            </a:r>
            <a:endParaRPr lang="en-US" sz="2600" dirty="0"/>
          </a:p>
        </p:txBody>
      </p:sp>
      <p:pic>
        <p:nvPicPr>
          <p:cNvPr id="37889" name="Picture 1" descr="The Doss House. Late-nineteenth-century cities showed more physical than social improvements. This painting by Makovsky of a street in St. Petersburg contrasts the broad avenue and impressive new buildings with the poverty of the crow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p745</a:t>
            </a:r>
          </a:p>
        </p:txBody>
      </p:sp>
    </p:spTree>
    <p:extLst>
      <p:ext uri="{BB962C8B-B14F-4D97-AF65-F5344CB8AC3E}">
        <p14:creationId xmlns:p14="http://schemas.microsoft.com/office/powerpoint/2010/main" val="1941920108"/>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China, Japan, and the Western Powers</a:t>
            </a:r>
          </a:p>
        </p:txBody>
      </p:sp>
      <p:sp>
        <p:nvSpPr>
          <p:cNvPr id="39938" name="Rectangle 3"/>
          <p:cNvSpPr>
            <a:spLocks noGrp="1" noChangeArrowheads="1"/>
          </p:cNvSpPr>
          <p:nvPr>
            <p:ph type="body" idx="1"/>
          </p:nvPr>
        </p:nvSpPr>
        <p:spPr>
          <a:xfrm>
            <a:off x="685800" y="1752600"/>
            <a:ext cx="7772400" cy="1766888"/>
          </a:xfrm>
          <a:noFill/>
        </p:spPr>
        <p:txBody>
          <a:bodyPr/>
          <a:lstStyle/>
          <a:p>
            <a:pPr eaLnBrk="1" hangingPunct="1">
              <a:buFontTx/>
              <a:buChar char="•"/>
            </a:pPr>
            <a:r>
              <a:rPr lang="en-US" altLang="en-US" dirty="0" smtClean="0">
                <a:latin typeface="Arial" pitchFamily="34" charset="0"/>
              </a:rPr>
              <a:t>China in Turmoil</a:t>
            </a:r>
          </a:p>
          <a:p>
            <a:pPr eaLnBrk="1" hangingPunct="1">
              <a:buFontTx/>
              <a:buChar char="•"/>
            </a:pPr>
            <a:r>
              <a:rPr lang="en-US" altLang="en-US" dirty="0" smtClean="0">
                <a:latin typeface="Arial" pitchFamily="34" charset="0"/>
              </a:rPr>
              <a:t>Japan Confronts China</a:t>
            </a:r>
          </a:p>
          <a:p>
            <a:pPr marL="1085850" lvl="1" indent="-342900" eaLnBrk="1" hangingPunct="1">
              <a:buFontTx/>
              <a:buChar char="•"/>
            </a:pPr>
            <a:r>
              <a:rPr lang="en-US" altLang="en-US" dirty="0" smtClean="0">
                <a:latin typeface="Arial" pitchFamily="34" charset="0"/>
              </a:rPr>
              <a:t>1894: Sino-Japanese War</a:t>
            </a:r>
          </a:p>
        </p:txBody>
      </p:sp>
    </p:spTree>
    <p:extLst>
      <p:ext uri="{BB962C8B-B14F-4D97-AF65-F5344CB8AC3E}">
        <p14:creationId xmlns:p14="http://schemas.microsoft.com/office/powerpoint/2010/main" val="735502165"/>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Yamagata </a:t>
            </a:r>
            <a:r>
              <a:rPr lang="en-US" altLang="en-US" sz="2600" dirty="0" err="1" smtClean="0"/>
              <a:t>Aritomo</a:t>
            </a:r>
            <a:endParaRPr lang="en-US" sz="2600" dirty="0"/>
          </a:p>
        </p:txBody>
      </p:sp>
      <p:pic>
        <p:nvPicPr>
          <p:cNvPr id="40961" name="Picture 1" descr="Yamagata Aritomo. One of the leaders of the Meiji Restora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08000"/>
            <a:ext cx="44958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p747</a:t>
            </a:r>
          </a:p>
        </p:txBody>
      </p:sp>
    </p:spTree>
    <p:extLst>
      <p:ext uri="{BB962C8B-B14F-4D97-AF65-F5344CB8AC3E}">
        <p14:creationId xmlns:p14="http://schemas.microsoft.com/office/powerpoint/2010/main" val="310498883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New Technologies and the World Economy</a:t>
            </a:r>
          </a:p>
        </p:txBody>
      </p:sp>
      <p:sp>
        <p:nvSpPr>
          <p:cNvPr id="7170" name="Rectangle 3"/>
          <p:cNvSpPr>
            <a:spLocks noGrp="1" noChangeArrowheads="1"/>
          </p:cNvSpPr>
          <p:nvPr>
            <p:ph type="body" idx="1"/>
          </p:nvPr>
        </p:nvSpPr>
        <p:spPr>
          <a:xfrm>
            <a:off x="685800" y="1752600"/>
            <a:ext cx="7772400" cy="4130675"/>
          </a:xfrm>
          <a:noFill/>
        </p:spPr>
        <p:txBody>
          <a:bodyPr/>
          <a:lstStyle/>
          <a:p>
            <a:pPr eaLnBrk="1" hangingPunct="1">
              <a:buFontTx/>
              <a:buChar char="•"/>
            </a:pPr>
            <a:r>
              <a:rPr lang="en-US" altLang="en-US" dirty="0" smtClean="0">
                <a:latin typeface="Arial" pitchFamily="34" charset="0"/>
              </a:rPr>
              <a:t>Railroads</a:t>
            </a:r>
          </a:p>
          <a:p>
            <a:pPr eaLnBrk="1" hangingPunct="1">
              <a:buFontTx/>
              <a:buChar char="•"/>
            </a:pPr>
            <a:r>
              <a:rPr lang="en-US" altLang="en-US" dirty="0" smtClean="0">
                <a:latin typeface="Arial" pitchFamily="34" charset="0"/>
              </a:rPr>
              <a:t>Steamships and Telegraph Cables</a:t>
            </a:r>
          </a:p>
          <a:p>
            <a:pPr eaLnBrk="1" hangingPunct="1">
              <a:buFontTx/>
              <a:buChar char="•"/>
            </a:pPr>
            <a:r>
              <a:rPr lang="en-US" altLang="en-US" dirty="0" smtClean="0">
                <a:latin typeface="Arial" pitchFamily="34" charset="0"/>
              </a:rPr>
              <a:t>The Steel and Chemical Industries</a:t>
            </a:r>
          </a:p>
          <a:p>
            <a:pPr eaLnBrk="1" hangingPunct="1">
              <a:buFontTx/>
              <a:buChar char="•"/>
            </a:pPr>
            <a:r>
              <a:rPr lang="en-US" altLang="en-US" dirty="0" smtClean="0">
                <a:latin typeface="Arial" pitchFamily="34" charset="0"/>
              </a:rPr>
              <a:t>Environmental Problems</a:t>
            </a:r>
          </a:p>
          <a:p>
            <a:pPr eaLnBrk="1" hangingPunct="1">
              <a:buFontTx/>
              <a:buChar char="•"/>
            </a:pPr>
            <a:r>
              <a:rPr lang="en-US" altLang="en-US" dirty="0" smtClean="0">
                <a:latin typeface="Arial" pitchFamily="34" charset="0"/>
              </a:rPr>
              <a:t>Electricity</a:t>
            </a:r>
          </a:p>
          <a:p>
            <a:pPr eaLnBrk="1" hangingPunct="1">
              <a:buFontTx/>
              <a:buChar char="•"/>
            </a:pPr>
            <a:r>
              <a:rPr lang="en-US" altLang="en-US" dirty="0" smtClean="0">
                <a:latin typeface="Arial" pitchFamily="34" charset="0"/>
              </a:rPr>
              <a:t>World Trade and Finance</a:t>
            </a:r>
          </a:p>
          <a:p>
            <a:pPr marL="1085850" lvl="1" indent="-342900" eaLnBrk="1" hangingPunct="1">
              <a:buFontTx/>
              <a:buChar char="•"/>
            </a:pPr>
            <a:r>
              <a:rPr lang="en-US" altLang="en-US" dirty="0" smtClean="0">
                <a:latin typeface="Arial" pitchFamily="34" charset="0"/>
              </a:rPr>
              <a:t>Britain at center of global economy</a:t>
            </a:r>
          </a:p>
        </p:txBody>
      </p:sp>
    </p:spTree>
    <p:extLst>
      <p:ext uri="{BB962C8B-B14F-4D97-AF65-F5344CB8AC3E}">
        <p14:creationId xmlns:p14="http://schemas.microsoft.com/office/powerpoint/2010/main" val="1072977016"/>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sz="2600" dirty="0" smtClean="0"/>
              <a:t>Chronology from 1850-1900</a:t>
            </a:r>
            <a:endParaRPr lang="en-US" sz="2600" dirty="0"/>
          </a:p>
        </p:txBody>
      </p:sp>
      <p:graphicFrame>
        <p:nvGraphicFramePr>
          <p:cNvPr id="4" name="Table 3"/>
          <p:cNvGraphicFramePr>
            <a:graphicFrameLocks noGrp="1"/>
          </p:cNvGraphicFramePr>
          <p:nvPr>
            <p:extLst/>
          </p:nvPr>
        </p:nvGraphicFramePr>
        <p:xfrm>
          <a:off x="76200" y="558055"/>
          <a:ext cx="8534400" cy="6071345"/>
        </p:xfrm>
        <a:graphic>
          <a:graphicData uri="http://schemas.openxmlformats.org/drawingml/2006/table">
            <a:tbl>
              <a:tblPr firstRow="1" bandRow="1">
                <a:tableStyleId>{5C22544A-7EE6-4342-B048-85BDC9FD1C3A}</a:tableStyleId>
              </a:tblPr>
              <a:tblGrid>
                <a:gridCol w="511951"/>
                <a:gridCol w="4095609"/>
                <a:gridCol w="3926840"/>
              </a:tblGrid>
              <a:tr h="328064">
                <a:tc>
                  <a:txBody>
                    <a:bodyPr/>
                    <a:lstStyle/>
                    <a:p>
                      <a:pPr marL="0" marR="0">
                        <a:spcBef>
                          <a:spcPts val="0"/>
                        </a:spcBef>
                        <a:spcAft>
                          <a:spcPts val="0"/>
                        </a:spcAft>
                      </a:pPr>
                      <a:r>
                        <a:rPr lang="en-US" sz="1600" dirty="0">
                          <a:effectLst/>
                        </a:rPr>
                        <a:t> </a:t>
                      </a:r>
                      <a:r>
                        <a:rPr lang="en-US" sz="600" dirty="0" smtClean="0">
                          <a:solidFill>
                            <a:schemeClr val="accent1"/>
                          </a:solidFill>
                          <a:effectLst/>
                        </a:rPr>
                        <a:t>Empty cell</a:t>
                      </a:r>
                      <a:endParaRPr lang="en-US" sz="1600" dirty="0">
                        <a:solidFill>
                          <a:schemeClr val="accent1"/>
                        </a:solidFill>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a:effectLst/>
                        </a:rPr>
                        <a:t>Political Events</a:t>
                      </a:r>
                      <a:endParaRPr lang="en-US" sz="160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a:effectLst/>
                        </a:rPr>
                        <a:t>Social, Cultural, and Technological Events</a:t>
                      </a:r>
                      <a:endParaRPr lang="en-US" sz="1600">
                        <a:effectLst/>
                        <a:latin typeface="Corbel"/>
                        <a:ea typeface="MS Mincho"/>
                        <a:cs typeface="Times New Roman"/>
                      </a:endParaRPr>
                    </a:p>
                  </a:txBody>
                  <a:tcPr marL="42666" marR="42666" marT="0" marB="0"/>
                </a:tc>
              </a:tr>
              <a:tr h="1224151">
                <a:tc>
                  <a:txBody>
                    <a:bodyPr/>
                    <a:lstStyle/>
                    <a:p>
                      <a:pPr marL="0" marR="0">
                        <a:spcBef>
                          <a:spcPts val="0"/>
                        </a:spcBef>
                        <a:spcAft>
                          <a:spcPts val="0"/>
                        </a:spcAft>
                      </a:pPr>
                      <a:r>
                        <a:rPr lang="en-US" sz="1600" b="1" dirty="0">
                          <a:effectLst/>
                        </a:rPr>
                        <a:t>1850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1853-1854 Commodore Matthew Perry visits Japan</a:t>
                      </a:r>
                      <a:endParaRPr lang="en-US" sz="1600"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a:effectLst/>
                        </a:rPr>
                        <a:t>1851 Majority of British population living in cities </a:t>
                      </a:r>
                    </a:p>
                    <a:p>
                      <a:pPr marL="0" marR="0">
                        <a:spcBef>
                          <a:spcPts val="0"/>
                        </a:spcBef>
                        <a:spcAft>
                          <a:spcPts val="0"/>
                        </a:spcAft>
                      </a:pPr>
                      <a:r>
                        <a:rPr lang="en-US" sz="1600">
                          <a:effectLst/>
                        </a:rPr>
                        <a:t>1856 Bessemer converter; first synthetic dye</a:t>
                      </a:r>
                      <a:endParaRPr lang="en-US" sz="1600">
                        <a:effectLst/>
                        <a:latin typeface="Corbel"/>
                        <a:ea typeface="MS Mincho"/>
                        <a:cs typeface="Times New Roman"/>
                      </a:endParaRPr>
                    </a:p>
                  </a:txBody>
                  <a:tcPr marL="42666" marR="42666" marT="0" marB="0"/>
                </a:tc>
              </a:tr>
              <a:tr h="1952456">
                <a:tc>
                  <a:txBody>
                    <a:bodyPr/>
                    <a:lstStyle/>
                    <a:p>
                      <a:pPr marL="0" marR="0">
                        <a:spcBef>
                          <a:spcPts val="0"/>
                        </a:spcBef>
                        <a:spcAft>
                          <a:spcPts val="0"/>
                        </a:spcAft>
                      </a:pPr>
                      <a:r>
                        <a:rPr lang="en-US" sz="1600" b="1" dirty="0">
                          <a:effectLst/>
                        </a:rPr>
                        <a:t>1860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1860- 1870 Unification of Italy</a:t>
                      </a:r>
                    </a:p>
                    <a:p>
                      <a:pPr marL="0" marR="0">
                        <a:spcBef>
                          <a:spcPts val="0"/>
                        </a:spcBef>
                        <a:spcAft>
                          <a:spcPts val="0"/>
                        </a:spcAft>
                      </a:pPr>
                      <a:r>
                        <a:rPr lang="en-US" sz="1600" dirty="0">
                          <a:effectLst/>
                        </a:rPr>
                        <a:t>1861- 1865 American Civil War</a:t>
                      </a:r>
                    </a:p>
                    <a:p>
                      <a:pPr marL="0" marR="0">
                        <a:spcBef>
                          <a:spcPts val="0"/>
                        </a:spcBef>
                        <a:spcAft>
                          <a:spcPts val="0"/>
                        </a:spcAft>
                      </a:pPr>
                      <a:r>
                        <a:rPr lang="en-US" sz="1600" dirty="0">
                          <a:effectLst/>
                        </a:rPr>
                        <a:t>1862- 1908 Rule of Empress Dowager </a:t>
                      </a:r>
                      <a:r>
                        <a:rPr lang="en-US" sz="1600" dirty="0" err="1">
                          <a:effectLst/>
                        </a:rPr>
                        <a:t>Cixi</a:t>
                      </a:r>
                      <a:r>
                        <a:rPr lang="en-US" sz="1600" dirty="0">
                          <a:effectLst/>
                        </a:rPr>
                        <a:t> (China)</a:t>
                      </a:r>
                    </a:p>
                    <a:p>
                      <a:pPr marL="0" marR="0">
                        <a:spcBef>
                          <a:spcPts val="0"/>
                        </a:spcBef>
                        <a:spcAft>
                          <a:spcPts val="0"/>
                        </a:spcAft>
                      </a:pPr>
                      <a:r>
                        <a:rPr lang="en-US" sz="1600" dirty="0">
                          <a:effectLst/>
                        </a:rPr>
                        <a:t>1868 Meiji Restoration begins modernization drive in Japan</a:t>
                      </a:r>
                      <a:endParaRPr lang="en-US" sz="1600"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1859 Charles Darwin, On the </a:t>
                      </a:r>
                      <a:r>
                        <a:rPr lang="en-US" sz="1600" i="1" dirty="0">
                          <a:effectLst/>
                        </a:rPr>
                        <a:t>Origin of Species </a:t>
                      </a:r>
                    </a:p>
                    <a:p>
                      <a:pPr marL="0" marR="0">
                        <a:spcBef>
                          <a:spcPts val="0"/>
                        </a:spcBef>
                        <a:spcAft>
                          <a:spcPts val="0"/>
                        </a:spcAft>
                      </a:pPr>
                      <a:r>
                        <a:rPr lang="en-US" sz="1600" dirty="0">
                          <a:effectLst/>
                        </a:rPr>
                        <a:t>1861 Emancipation of serfs (Russia)</a:t>
                      </a:r>
                    </a:p>
                    <a:p>
                      <a:pPr marL="0" marR="0">
                        <a:spcBef>
                          <a:spcPts val="0"/>
                        </a:spcBef>
                        <a:spcAft>
                          <a:spcPts val="0"/>
                        </a:spcAft>
                      </a:pPr>
                      <a:r>
                        <a:rPr lang="en-US" sz="1600" dirty="0">
                          <a:effectLst/>
                        </a:rPr>
                        <a:t>1866 Alfred Nobel develops dynamite</a:t>
                      </a:r>
                    </a:p>
                    <a:p>
                      <a:pPr marL="0" marR="0">
                        <a:spcBef>
                          <a:spcPts val="0"/>
                        </a:spcBef>
                        <a:spcAft>
                          <a:spcPts val="0"/>
                        </a:spcAft>
                      </a:pPr>
                      <a:r>
                        <a:rPr lang="en-US" sz="1600" dirty="0">
                          <a:effectLst/>
                        </a:rPr>
                        <a:t>1867 Karl Marx, </a:t>
                      </a:r>
                      <a:r>
                        <a:rPr lang="en-US" sz="1600" i="1" dirty="0">
                          <a:effectLst/>
                        </a:rPr>
                        <a:t>Das </a:t>
                      </a:r>
                      <a:r>
                        <a:rPr lang="en-US" sz="1600" i="1" dirty="0" err="1">
                          <a:effectLst/>
                        </a:rPr>
                        <a:t>Kapital</a:t>
                      </a:r>
                      <a:r>
                        <a:rPr lang="en-US" sz="1600" dirty="0">
                          <a:effectLst/>
                        </a:rPr>
                        <a:t> </a:t>
                      </a:r>
                    </a:p>
                    <a:p>
                      <a:pPr marL="0" marR="0">
                        <a:spcBef>
                          <a:spcPts val="0"/>
                        </a:spcBef>
                        <a:spcAft>
                          <a:spcPts val="0"/>
                        </a:spcAft>
                      </a:pPr>
                      <a:r>
                        <a:rPr lang="en-US" sz="1600" dirty="0">
                          <a:effectLst/>
                        </a:rPr>
                        <a:t>1866 Transatlantic cable laid</a:t>
                      </a:r>
                    </a:p>
                    <a:p>
                      <a:pPr marL="0" marR="0">
                        <a:spcBef>
                          <a:spcPts val="0"/>
                        </a:spcBef>
                        <a:spcAft>
                          <a:spcPts val="0"/>
                        </a:spcAft>
                      </a:pPr>
                      <a:r>
                        <a:rPr lang="en-US" sz="1600" dirty="0">
                          <a:effectLst/>
                        </a:rPr>
                        <a:t>1868-1894 Japan undergoes Western-style industrialization and societal changes</a:t>
                      </a:r>
                      <a:endParaRPr lang="en-US" sz="1600" dirty="0">
                        <a:effectLst/>
                        <a:latin typeface="Corbel"/>
                        <a:ea typeface="MS Mincho"/>
                        <a:cs typeface="Times New Roman"/>
                      </a:endParaRPr>
                    </a:p>
                  </a:txBody>
                  <a:tcPr marL="42666" marR="42666" marT="0" marB="0"/>
                </a:tc>
              </a:tr>
              <a:tr h="594267">
                <a:tc>
                  <a:txBody>
                    <a:bodyPr/>
                    <a:lstStyle/>
                    <a:p>
                      <a:pPr marL="0" marR="0">
                        <a:spcBef>
                          <a:spcPts val="0"/>
                        </a:spcBef>
                        <a:spcAft>
                          <a:spcPts val="0"/>
                        </a:spcAft>
                      </a:pPr>
                      <a:r>
                        <a:rPr lang="en-US" sz="1600" b="1" dirty="0">
                          <a:effectLst/>
                        </a:rPr>
                        <a:t>1870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1870-1871 Franco-Prussian War </a:t>
                      </a:r>
                    </a:p>
                    <a:p>
                      <a:pPr marL="0" marR="0">
                        <a:spcBef>
                          <a:spcPts val="0"/>
                        </a:spcBef>
                        <a:spcAft>
                          <a:spcPts val="0"/>
                        </a:spcAft>
                      </a:pPr>
                      <a:r>
                        <a:rPr lang="en-US" sz="1600" dirty="0">
                          <a:effectLst/>
                        </a:rPr>
                        <a:t>1871 Unification of Germany</a:t>
                      </a:r>
                      <a:endParaRPr lang="en-US" sz="1600"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solidFill>
                            <a:srgbClr val="EAF5F6"/>
                          </a:solidFill>
                          <a:effectLst/>
                        </a:rPr>
                        <a:t>Empty cell</a:t>
                      </a:r>
                      <a:endParaRPr lang="en-US" sz="1600" dirty="0">
                        <a:solidFill>
                          <a:srgbClr val="EAF5F6"/>
                        </a:solidFill>
                        <a:effectLst/>
                        <a:latin typeface="Corbel"/>
                        <a:ea typeface="MS Mincho"/>
                        <a:cs typeface="Times New Roman"/>
                      </a:endParaRPr>
                    </a:p>
                  </a:txBody>
                  <a:tcPr marL="42666" marR="42666" marT="0" marB="0"/>
                </a:tc>
              </a:tr>
              <a:tr h="359935">
                <a:tc>
                  <a:txBody>
                    <a:bodyPr/>
                    <a:lstStyle/>
                    <a:p>
                      <a:pPr marL="0" marR="0">
                        <a:spcBef>
                          <a:spcPts val="0"/>
                        </a:spcBef>
                        <a:spcAft>
                          <a:spcPts val="0"/>
                        </a:spcAft>
                      </a:pPr>
                      <a:r>
                        <a:rPr lang="en-US" sz="1600" b="1" dirty="0">
                          <a:effectLst/>
                        </a:rPr>
                        <a:t>1880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solidFill>
                            <a:srgbClr val="F7FBFB"/>
                          </a:solidFill>
                          <a:effectLst/>
                        </a:rPr>
                        <a:t>Empty cell</a:t>
                      </a:r>
                      <a:endParaRPr lang="en-US" sz="1600" dirty="0">
                        <a:solidFill>
                          <a:srgbClr val="F7FBFB"/>
                        </a:solidFill>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1879 Thomas Edison develops incandescent lamp</a:t>
                      </a:r>
                      <a:endParaRPr lang="en-US" sz="1600" dirty="0">
                        <a:effectLst/>
                        <a:latin typeface="Corbel"/>
                        <a:ea typeface="MS Mincho"/>
                        <a:cs typeface="Times New Roman"/>
                      </a:endParaRPr>
                    </a:p>
                  </a:txBody>
                  <a:tcPr marL="42666" marR="42666" marT="0" marB="0"/>
                </a:tc>
              </a:tr>
              <a:tr h="314941">
                <a:tc>
                  <a:txBody>
                    <a:bodyPr/>
                    <a:lstStyle/>
                    <a:p>
                      <a:pPr marL="0" marR="0">
                        <a:spcBef>
                          <a:spcPts val="0"/>
                        </a:spcBef>
                        <a:spcAft>
                          <a:spcPts val="0"/>
                        </a:spcAft>
                      </a:pPr>
                      <a:r>
                        <a:rPr lang="en-US" sz="1600" b="1" dirty="0">
                          <a:effectLst/>
                        </a:rPr>
                        <a:t>1890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a:effectLst/>
                        </a:rPr>
                        <a:t>1894 Sino-Japanese War</a:t>
                      </a:r>
                      <a:endParaRPr lang="en-US" sz="160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solidFill>
                            <a:srgbClr val="EAF5F6"/>
                          </a:solidFill>
                          <a:effectLst/>
                        </a:rPr>
                        <a:t>Empty cell</a:t>
                      </a:r>
                      <a:endParaRPr lang="en-US" sz="1600" dirty="0">
                        <a:solidFill>
                          <a:srgbClr val="EAF5F6"/>
                        </a:solidFill>
                        <a:effectLst/>
                        <a:latin typeface="Corbel"/>
                        <a:ea typeface="MS Mincho"/>
                        <a:cs typeface="Times New Roman"/>
                      </a:endParaRPr>
                    </a:p>
                  </a:txBody>
                  <a:tcPr marL="42666" marR="42666" marT="0" marB="0"/>
                </a:tc>
              </a:tr>
              <a:tr h="1169786">
                <a:tc>
                  <a:txBody>
                    <a:bodyPr/>
                    <a:lstStyle/>
                    <a:p>
                      <a:pPr marL="0" marR="0">
                        <a:spcBef>
                          <a:spcPts val="0"/>
                        </a:spcBef>
                        <a:spcAft>
                          <a:spcPts val="0"/>
                        </a:spcAft>
                      </a:pPr>
                      <a:r>
                        <a:rPr lang="en-US" sz="1600" b="1" dirty="0">
                          <a:effectLst/>
                        </a:rPr>
                        <a:t>1900</a:t>
                      </a:r>
                      <a:endParaRPr lang="en-US" sz="1600" b="1"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effectLst/>
                        </a:rPr>
                        <a:t>1900 Boxer Uprising (China) </a:t>
                      </a:r>
                    </a:p>
                    <a:p>
                      <a:pPr marL="0" marR="0">
                        <a:spcBef>
                          <a:spcPts val="0"/>
                        </a:spcBef>
                        <a:spcAft>
                          <a:spcPts val="0"/>
                        </a:spcAft>
                      </a:pPr>
                      <a:r>
                        <a:rPr lang="en-US" sz="1600" dirty="0">
                          <a:effectLst/>
                        </a:rPr>
                        <a:t>1904-1905 Russo-Japanese War </a:t>
                      </a:r>
                    </a:p>
                    <a:p>
                      <a:pPr marL="0" marR="0">
                        <a:spcBef>
                          <a:spcPts val="0"/>
                        </a:spcBef>
                        <a:spcAft>
                          <a:spcPts val="0"/>
                        </a:spcAft>
                      </a:pPr>
                      <a:r>
                        <a:rPr lang="en-US" sz="1600" dirty="0">
                          <a:effectLst/>
                        </a:rPr>
                        <a:t>1905 Revolution in Russia </a:t>
                      </a:r>
                    </a:p>
                    <a:p>
                      <a:pPr marL="0" marR="0">
                        <a:spcBef>
                          <a:spcPts val="0"/>
                        </a:spcBef>
                        <a:spcAft>
                          <a:spcPts val="0"/>
                        </a:spcAft>
                      </a:pPr>
                      <a:r>
                        <a:rPr lang="en-US" sz="1600" dirty="0">
                          <a:effectLst/>
                        </a:rPr>
                        <a:t>1910 Japan annexes Korea</a:t>
                      </a:r>
                      <a:endParaRPr lang="en-US" sz="1600" dirty="0">
                        <a:effectLst/>
                        <a:latin typeface="Corbel"/>
                        <a:ea typeface="MS Mincho"/>
                        <a:cs typeface="Times New Roman"/>
                      </a:endParaRPr>
                    </a:p>
                  </a:txBody>
                  <a:tcPr marL="42666" marR="42666" marT="0" marB="0"/>
                </a:tc>
                <a:tc>
                  <a:txBody>
                    <a:bodyPr/>
                    <a:lstStyle/>
                    <a:p>
                      <a:pPr marL="0" marR="0">
                        <a:spcBef>
                          <a:spcPts val="0"/>
                        </a:spcBef>
                        <a:spcAft>
                          <a:spcPts val="0"/>
                        </a:spcAft>
                      </a:pPr>
                      <a:r>
                        <a:rPr lang="en-US" sz="1600" dirty="0">
                          <a:solidFill>
                            <a:srgbClr val="F7FBFB"/>
                          </a:solidFill>
                          <a:effectLst/>
                        </a:rPr>
                        <a:t>Empty cell</a:t>
                      </a:r>
                      <a:endParaRPr lang="en-US" sz="1600" dirty="0">
                        <a:solidFill>
                          <a:srgbClr val="F7FBFB"/>
                        </a:solidFill>
                        <a:effectLst/>
                        <a:latin typeface="Corbel"/>
                        <a:ea typeface="MS Mincho"/>
                        <a:cs typeface="Times New Roman"/>
                      </a:endParaRPr>
                    </a:p>
                  </a:txBody>
                  <a:tcPr marL="42666" marR="42666" marT="0" marB="0"/>
                </a:tc>
              </a:tr>
            </a:tbl>
          </a:graphicData>
        </a:graphic>
      </p:graphicFrame>
      <p:sp>
        <p:nvSpPr>
          <p:cNvPr id="3" name="Content Placeholder 2"/>
          <p:cNvSpPr>
            <a:spLocks noGrp="1"/>
          </p:cNvSpPr>
          <p:nvPr>
            <p:ph idx="1"/>
          </p:nvPr>
        </p:nvSpPr>
        <p:spPr>
          <a:xfrm>
            <a:off x="8534400" y="6581001"/>
            <a:ext cx="609600" cy="276999"/>
          </a:xfrm>
        </p:spPr>
        <p:txBody>
          <a:bodyPr/>
          <a:lstStyle/>
          <a:p>
            <a:r>
              <a:rPr lang="en-US" altLang="en-US" sz="1200" b="1" dirty="0" smtClean="0"/>
              <a:t> p725</a:t>
            </a:r>
          </a:p>
        </p:txBody>
      </p:sp>
    </p:spTree>
    <p:extLst>
      <p:ext uri="{BB962C8B-B14F-4D97-AF65-F5344CB8AC3E}">
        <p14:creationId xmlns:p14="http://schemas.microsoft.com/office/powerpoint/2010/main" val="2434598673"/>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492443"/>
          </a:xfrm>
        </p:spPr>
        <p:txBody>
          <a:bodyPr/>
          <a:lstStyle/>
          <a:p>
            <a:r>
              <a:rPr lang="en-US" altLang="en-US" sz="2600" dirty="0" smtClean="0"/>
              <a:t>Paris Lit Up by Electricity, 1900</a:t>
            </a:r>
            <a:endParaRPr lang="en-US" sz="2600" dirty="0"/>
          </a:p>
        </p:txBody>
      </p:sp>
      <p:pic>
        <p:nvPicPr>
          <p:cNvPr id="10241" name="Picture 1" descr="Paris Lit Up by Electricity, 1900. The electric light bulb was invented in the United States and Britain, but Paris made such extensive use of the new technology that it was nicknamed “city of lights.” To mark the Paris Exposition of 1900, the Eiffel Tower and all the surrounding buildings were illuminated with strings of light bulbs while powerful spotlights swept the sk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62000"/>
            <a:ext cx="8636000"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75139"/>
            <a:ext cx="609600" cy="276999"/>
          </a:xfrm>
        </p:spPr>
        <p:txBody>
          <a:bodyPr/>
          <a:lstStyle/>
          <a:p>
            <a:r>
              <a:rPr lang="en-US" altLang="en-US" sz="1200" b="1" dirty="0" smtClean="0"/>
              <a:t> p727</a:t>
            </a:r>
          </a:p>
        </p:txBody>
      </p:sp>
    </p:spTree>
    <p:extLst>
      <p:ext uri="{BB962C8B-B14F-4D97-AF65-F5344CB8AC3E}">
        <p14:creationId xmlns:p14="http://schemas.microsoft.com/office/powerpoint/2010/main" val="3213541142"/>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Social Changes</a:t>
            </a:r>
          </a:p>
        </p:txBody>
      </p:sp>
      <p:sp>
        <p:nvSpPr>
          <p:cNvPr id="12290" name="Rectangle 3"/>
          <p:cNvSpPr>
            <a:spLocks noGrp="1" noChangeArrowheads="1"/>
          </p:cNvSpPr>
          <p:nvPr>
            <p:ph type="body" idx="1"/>
          </p:nvPr>
        </p:nvSpPr>
        <p:spPr>
          <a:xfrm>
            <a:off x="685800" y="1447800"/>
            <a:ext cx="8382000" cy="5257800"/>
          </a:xfrm>
          <a:noFill/>
        </p:spPr>
        <p:txBody>
          <a:bodyPr/>
          <a:lstStyle/>
          <a:p>
            <a:pPr eaLnBrk="1" hangingPunct="1">
              <a:buFontTx/>
              <a:buChar char="•"/>
            </a:pPr>
            <a:r>
              <a:rPr lang="en-US" altLang="en-US" dirty="0" smtClean="0">
                <a:latin typeface="Arial" pitchFamily="34" charset="0"/>
              </a:rPr>
              <a:t>Population and Migrations</a:t>
            </a:r>
          </a:p>
          <a:p>
            <a:pPr marL="1085850" lvl="1" indent="-342900" eaLnBrk="1" hangingPunct="1">
              <a:buFontTx/>
              <a:buChar char="•"/>
            </a:pPr>
            <a:r>
              <a:rPr lang="en-US" altLang="en-US" dirty="0" smtClean="0">
                <a:latin typeface="Arial" pitchFamily="34" charset="0"/>
              </a:rPr>
              <a:t>Rapid growth of Europe</a:t>
            </a:r>
          </a:p>
          <a:p>
            <a:pPr eaLnBrk="1" hangingPunct="1">
              <a:buFontTx/>
              <a:buChar char="•"/>
            </a:pPr>
            <a:r>
              <a:rPr lang="en-US" altLang="en-US" dirty="0" smtClean="0">
                <a:latin typeface="Arial" pitchFamily="34" charset="0"/>
              </a:rPr>
              <a:t>Urbanization and Urban Environments</a:t>
            </a:r>
          </a:p>
          <a:p>
            <a:pPr eaLnBrk="1" hangingPunct="1">
              <a:buFontTx/>
              <a:buChar char="•"/>
            </a:pPr>
            <a:r>
              <a:rPr lang="en-US" altLang="en-US" dirty="0" smtClean="0">
                <a:latin typeface="Arial" pitchFamily="34" charset="0"/>
              </a:rPr>
              <a:t>Middle-Class Women</a:t>
            </a:r>
            <a:r>
              <a:rPr lang="ja-JP" altLang="en-US" dirty="0" smtClean="0">
                <a:latin typeface="Arial" pitchFamily="34" charset="0"/>
              </a:rPr>
              <a:t>’</a:t>
            </a:r>
            <a:r>
              <a:rPr lang="en-US" altLang="ja-JP" dirty="0" smtClean="0">
                <a:latin typeface="Arial" pitchFamily="34" charset="0"/>
              </a:rPr>
              <a:t>s </a:t>
            </a:r>
            <a:r>
              <a:rPr lang="ja-JP" altLang="en-US" dirty="0" smtClean="0">
                <a:latin typeface="Arial" pitchFamily="34" charset="0"/>
              </a:rPr>
              <a:t>“</a:t>
            </a:r>
            <a:r>
              <a:rPr lang="en-US" altLang="ja-JP" dirty="0" smtClean="0">
                <a:latin typeface="Arial" pitchFamily="34" charset="0"/>
              </a:rPr>
              <a:t>Separate Sphere</a:t>
            </a:r>
            <a:r>
              <a:rPr lang="ja-JP" altLang="en-US" dirty="0" smtClean="0">
                <a:latin typeface="Arial" pitchFamily="34" charset="0"/>
              </a:rPr>
              <a:t>”</a:t>
            </a:r>
            <a:endParaRPr lang="en-US" altLang="ja-JP" dirty="0" smtClean="0">
              <a:latin typeface="Arial" pitchFamily="34" charset="0"/>
            </a:endParaRPr>
          </a:p>
          <a:p>
            <a:pPr marL="1085850" lvl="1" indent="-342900" eaLnBrk="1" hangingPunct="1">
              <a:buFontTx/>
              <a:buChar char="•"/>
            </a:pPr>
            <a:r>
              <a:rPr lang="en-US" altLang="ja-JP" dirty="0" smtClean="0">
                <a:latin typeface="Arial" pitchFamily="34" charset="0"/>
              </a:rPr>
              <a:t>Home vs. work</a:t>
            </a:r>
          </a:p>
          <a:p>
            <a:pPr marL="1085850" lvl="1" indent="-342900" eaLnBrk="1" hangingPunct="1">
              <a:buFontTx/>
              <a:buChar char="•"/>
            </a:pPr>
            <a:r>
              <a:rPr lang="en-US" altLang="ja-JP" dirty="0" smtClean="0">
                <a:latin typeface="Arial" pitchFamily="34" charset="0"/>
              </a:rPr>
              <a:t>Children</a:t>
            </a:r>
          </a:p>
          <a:p>
            <a:pPr marL="1085850" lvl="1" indent="-342900" eaLnBrk="1" hangingPunct="1">
              <a:buFontTx/>
              <a:buChar char="•"/>
            </a:pPr>
            <a:r>
              <a:rPr lang="en-US" altLang="ja-JP" dirty="0" smtClean="0">
                <a:latin typeface="Arial" pitchFamily="34" charset="0"/>
              </a:rPr>
              <a:t>Persistence of legal discrimination</a:t>
            </a:r>
          </a:p>
          <a:p>
            <a:pPr eaLnBrk="1" hangingPunct="1">
              <a:buFontTx/>
              <a:buChar char="•"/>
            </a:pPr>
            <a:r>
              <a:rPr lang="en-US" altLang="en-US" dirty="0" smtClean="0">
                <a:latin typeface="Arial" pitchFamily="34" charset="0"/>
              </a:rPr>
              <a:t>Working-Class Women</a:t>
            </a:r>
          </a:p>
          <a:p>
            <a:pPr marL="1085850" lvl="1" indent="-342900" eaLnBrk="1" hangingPunct="1">
              <a:buFont typeface="Arial" pitchFamily="34" charset="0"/>
              <a:buChar char="•"/>
            </a:pPr>
            <a:r>
              <a:rPr lang="en-US" altLang="en-US" dirty="0" smtClean="0">
                <a:latin typeface="Arial" pitchFamily="34" charset="0"/>
              </a:rPr>
              <a:t>“Toil and pain”</a:t>
            </a:r>
          </a:p>
        </p:txBody>
      </p:sp>
    </p:spTree>
    <p:extLst>
      <p:ext uri="{BB962C8B-B14F-4D97-AF65-F5344CB8AC3E}">
        <p14:creationId xmlns:p14="http://schemas.microsoft.com/office/powerpoint/2010/main" val="2927697990"/>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97832" y="92425"/>
            <a:ext cx="7772400" cy="492443"/>
          </a:xfrm>
        </p:spPr>
        <p:txBody>
          <a:bodyPr/>
          <a:lstStyle/>
          <a:p>
            <a:r>
              <a:rPr lang="en-US" altLang="en-US" sz="2600" dirty="0" smtClean="0"/>
              <a:t>Emigrant Waiting Room</a:t>
            </a:r>
            <a:endParaRPr lang="en-US" sz="2600" dirty="0"/>
          </a:p>
        </p:txBody>
      </p:sp>
      <p:pic>
        <p:nvPicPr>
          <p:cNvPr id="13313" name="Picture 1" descr="Emigrant Waiting Room. The opening of the western region of the United States attracted settlers from the east coast and from Europe. These migrants are waiting for a train to take them to the Black Hills of Dakota during one of the gold rushes of the late nineteenth centu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60400"/>
            <a:ext cx="86360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95236"/>
            <a:ext cx="685800" cy="276999"/>
          </a:xfrm>
        </p:spPr>
        <p:txBody>
          <a:bodyPr/>
          <a:lstStyle/>
          <a:p>
            <a:r>
              <a:rPr lang="en-US" altLang="en-US" sz="1200" b="1" dirty="0" smtClean="0"/>
              <a:t> p730</a:t>
            </a:r>
          </a:p>
        </p:txBody>
      </p:sp>
    </p:spTree>
    <p:extLst>
      <p:ext uri="{BB962C8B-B14F-4D97-AF65-F5344CB8AC3E}">
        <p14:creationId xmlns:p14="http://schemas.microsoft.com/office/powerpoint/2010/main" val="1365734778"/>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42953"/>
            <a:ext cx="7772400" cy="492443"/>
          </a:xfrm>
        </p:spPr>
        <p:txBody>
          <a:bodyPr/>
          <a:lstStyle/>
          <a:p>
            <a:r>
              <a:rPr lang="en-US" altLang="en-US" sz="2600" dirty="0" smtClean="0"/>
              <a:t>Separate Spheres in Great Britain</a:t>
            </a:r>
            <a:endParaRPr lang="en-US" sz="2600" dirty="0"/>
          </a:p>
        </p:txBody>
      </p:sp>
      <p:pic>
        <p:nvPicPr>
          <p:cNvPr id="15361" name="Picture 1" descr="Separate Spheres in Great Britain. In the Victorian Age, men and women of the middle and upper classes led largely separate lives. In Aunt Emily’s Visit (1845), we see women and children at home, tended by a serva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67480"/>
            <a:ext cx="86360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p731</a:t>
            </a:r>
          </a:p>
        </p:txBody>
      </p:sp>
    </p:spTree>
    <p:extLst>
      <p:ext uri="{BB962C8B-B14F-4D97-AF65-F5344CB8AC3E}">
        <p14:creationId xmlns:p14="http://schemas.microsoft.com/office/powerpoint/2010/main" val="2675774391"/>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3398"/>
            <a:ext cx="7772400" cy="492443"/>
          </a:xfrm>
        </p:spPr>
        <p:txBody>
          <a:bodyPr/>
          <a:lstStyle/>
          <a:p>
            <a:r>
              <a:rPr lang="en-US" altLang="en-US" sz="2600" dirty="0" smtClean="0"/>
              <a:t>Separate Spheres in Great Britain (continued)</a:t>
            </a:r>
            <a:endParaRPr lang="en-US" sz="2600" dirty="0"/>
          </a:p>
        </p:txBody>
      </p:sp>
      <p:pic>
        <p:nvPicPr>
          <p:cNvPr id="17409" name="Picture 1" descr="Separate Spheres in Great Britain. In The Royal Exchange, we see a place for men to transact busines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508000"/>
            <a:ext cx="81026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5947" y="6604000"/>
            <a:ext cx="453292" cy="254000"/>
          </a:xfrm>
        </p:spPr>
        <p:txBody>
          <a:bodyPr/>
          <a:lstStyle/>
          <a:p>
            <a:r>
              <a:rPr lang="en-US" altLang="en-US" sz="1200" b="1" dirty="0" smtClean="0"/>
              <a:t>731</a:t>
            </a:r>
          </a:p>
        </p:txBody>
      </p:sp>
    </p:spTree>
    <p:extLst>
      <p:ext uri="{BB962C8B-B14F-4D97-AF65-F5344CB8AC3E}">
        <p14:creationId xmlns:p14="http://schemas.microsoft.com/office/powerpoint/2010/main" val="2228146095"/>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2506</TotalTime>
  <Words>1109</Words>
  <Application>Microsoft Office PowerPoint</Application>
  <PresentationFormat>On-screen Show (4:3)</PresentationFormat>
  <Paragraphs>145</Paragraphs>
  <Slides>23</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MS Mincho</vt:lpstr>
      <vt:lpstr>ＭＳ Ｐゴシック</vt:lpstr>
      <vt:lpstr>Arial</vt:lpstr>
      <vt:lpstr>Calibri</vt:lpstr>
      <vt:lpstr>Corbel</vt:lpstr>
      <vt:lpstr>Times New Roman</vt:lpstr>
      <vt:lpstr>Wingdings</vt:lpstr>
      <vt:lpstr>1_Lockard_topic</vt:lpstr>
      <vt:lpstr>Chapter 26 The New Power Balance, 1850-1900</vt:lpstr>
      <vt:lpstr>Arrivals from the East</vt:lpstr>
      <vt:lpstr>New Technologies and the World Economy</vt:lpstr>
      <vt:lpstr>Chronology from 1850-1900</vt:lpstr>
      <vt:lpstr>Paris Lit Up by Electricity, 1900</vt:lpstr>
      <vt:lpstr>Social Changes</vt:lpstr>
      <vt:lpstr>Emigrant Waiting Room</vt:lpstr>
      <vt:lpstr>Separate Spheres in Great Britain</vt:lpstr>
      <vt:lpstr>Separate Spheres in Great Britain (continued)</vt:lpstr>
      <vt:lpstr>Emmeline Pankhurst Under Arrest</vt:lpstr>
      <vt:lpstr>The Sewing Machine</vt:lpstr>
      <vt:lpstr>Socialism and Labor Movements</vt:lpstr>
      <vt:lpstr>Mikhail Bakunin</vt:lpstr>
      <vt:lpstr>Nationalism and the Rise of Italy, Germany, and Japan</vt:lpstr>
      <vt:lpstr>Unification of Italy, 1860–1870</vt:lpstr>
      <vt:lpstr>Unification of Germany, 1866–1871</vt:lpstr>
      <vt:lpstr>Nationalism and the Rise of Italy, Germany, and Japan (continued)</vt:lpstr>
      <vt:lpstr>Expansion and Modernization of Japan, 1868–1918</vt:lpstr>
      <vt:lpstr>Japan’s New Army</vt:lpstr>
      <vt:lpstr>The Great Powers of Europe, 1871–1900</vt:lpstr>
      <vt:lpstr>The Doss House</vt:lpstr>
      <vt:lpstr>China, Japan, and the Western Powers</vt:lpstr>
      <vt:lpstr>Yamagata Aritomo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129</cp:revision>
  <dcterms:created xsi:type="dcterms:W3CDTF">2006-12-01T20:54:40Z</dcterms:created>
  <dcterms:modified xsi:type="dcterms:W3CDTF">2015-10-09T18:46:34Z</dcterms:modified>
</cp:coreProperties>
</file>